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67" r:id="rId13"/>
    <p:sldId id="271" r:id="rId14"/>
    <p:sldId id="272" r:id="rId15"/>
    <p:sldId id="273" r:id="rId16"/>
    <p:sldId id="274" r:id="rId17"/>
    <p:sldId id="281" r:id="rId18"/>
    <p:sldId id="275" r:id="rId19"/>
    <p:sldId id="276" r:id="rId20"/>
    <p:sldId id="277" r:id="rId21"/>
    <p:sldId id="278" r:id="rId22"/>
    <p:sldId id="279" r:id="rId23"/>
    <p:sldId id="266" r:id="rId24"/>
    <p:sldId id="280" r:id="rId25"/>
    <p:sldId id="268" r:id="rId26"/>
    <p:sldId id="269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37EE1B-97DF-4D98-B05B-9B397057B37B}" type="datetimeFigureOut">
              <a:rPr lang="zh-CN" altLang="en-US" smtClean="0"/>
              <a:t>2020/12/09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2B701-09BF-4CC9-93DB-2C30C0C3C7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508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3C882-D0AC-4C38-87EB-FC2C2E00DC8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1502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BCFCE6-419F-4B3C-A70C-BCC9D9B8FD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B2C82A7-1208-4B44-9355-9EC9C56153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823176-8691-43DC-9A9B-61634C337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19B3-5A62-4A91-9EBC-0D3EB839BB08}" type="datetimeFigureOut">
              <a:rPr lang="zh-CN" altLang="en-US" smtClean="0"/>
              <a:t>2020/12/09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3D4417-A373-4C67-9C9E-BB8794D5B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CDCD42-B626-456E-AAE2-334740FEF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BFA89-2C62-4F5B-A120-C12CA140DF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229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6C5E66-2D73-4149-8E75-9689C0E02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88317E1-C2AA-41FE-AC60-E0A20224EB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A733DD-BADE-4ECA-8F4E-9ECBA4AE8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19B3-5A62-4A91-9EBC-0D3EB839BB08}" type="datetimeFigureOut">
              <a:rPr lang="zh-CN" altLang="en-US" smtClean="0"/>
              <a:t>2020/12/09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787CBD-C134-4CA9-9C0A-8938E3CE6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D67CE9-59D7-4A6A-AFEC-50A5E28AE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BFA89-2C62-4F5B-A120-C12CA140DF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018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EB12392-9DFA-4062-BBEF-9D8605A129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146D4CF-ADC5-49FA-A476-BEA995B3C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D845F5-57E3-44B8-9C2A-970FE3B5E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19B3-5A62-4A91-9EBC-0D3EB839BB08}" type="datetimeFigureOut">
              <a:rPr lang="zh-CN" altLang="en-US" smtClean="0"/>
              <a:t>2020/12/09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7C2C62-AA38-45B0-B023-B49CBB24B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6A4544-70F4-498F-B5AB-30D492B6D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BFA89-2C62-4F5B-A120-C12CA140DF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852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47DA93-B972-4814-B7E7-12DE586CD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5DDFC4-55C5-4E91-8171-360C7EE4E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3253C9-173D-4369-9792-584998DB0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19B3-5A62-4A91-9EBC-0D3EB839BB08}" type="datetimeFigureOut">
              <a:rPr lang="zh-CN" altLang="en-US" smtClean="0"/>
              <a:t>2020/12/09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4EF11B-E625-40F7-BD35-8A549A045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1FC407-5856-4C7E-AEA2-E77A86841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BFA89-2C62-4F5B-A120-C12CA140DF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444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3A4214-8DF2-4F55-AB5B-A7DFF37A3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02B558-ED71-44FA-9D2F-6E5D3373C7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319F83-65A3-48B7-9ACE-0ECA975C5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19B3-5A62-4A91-9EBC-0D3EB839BB08}" type="datetimeFigureOut">
              <a:rPr lang="zh-CN" altLang="en-US" smtClean="0"/>
              <a:t>2020/12/09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63D9DE-BB91-4BDE-807B-C8628F879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68D558-E1E6-4E87-AEF4-D48A544E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BFA89-2C62-4F5B-A120-C12CA140DF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959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2FDDC9-5B27-4F65-9A7D-DF6065E33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6DF2B9-9053-4F87-94A1-13FF20697C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548380C-0D20-4F26-8304-319916B20E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A3DA7F1-8192-4E96-AEC9-7A212C064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19B3-5A62-4A91-9EBC-0D3EB839BB08}" type="datetimeFigureOut">
              <a:rPr lang="zh-CN" altLang="en-US" smtClean="0"/>
              <a:t>2020/12/09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4FF1B02-0C68-4028-9A4A-4E47B89E6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896BF4B-EF26-4AB6-835E-FFB1E6F7F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BFA89-2C62-4F5B-A120-C12CA140DF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413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E1A63D-125F-4C6C-9900-502903517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7FEAEE-BC17-474B-86CB-2CAA680B2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649EC08-E968-44BF-9849-70CAF5B16D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5F5BC7F-776E-4E1E-85DC-5C55292526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358F153-396D-4BCA-83A0-CF73A53B11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1095D76-8444-42A3-BA09-5B8AA432B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19B3-5A62-4A91-9EBC-0D3EB839BB08}" type="datetimeFigureOut">
              <a:rPr lang="zh-CN" altLang="en-US" smtClean="0"/>
              <a:t>2020/12/09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7514299-6DFC-4FC6-B8F8-07C5E9DC5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25DBB8F-1856-441E-8131-3CE703CB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BFA89-2C62-4F5B-A120-C12CA140DF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327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004FDF-9EFF-417A-91C3-43F27342F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6AC00DF-69EC-4465-A29E-DB2BDD0C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19B3-5A62-4A91-9EBC-0D3EB839BB08}" type="datetimeFigureOut">
              <a:rPr lang="zh-CN" altLang="en-US" smtClean="0"/>
              <a:t>2020/12/09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7C08A64-D176-4706-888E-27D5D8970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4FE9123-1D9F-4CC3-BE08-853E0F903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BFA89-2C62-4F5B-A120-C12CA140DF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503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8AF6EE5-939A-4070-826A-7BFEFA3BE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19B3-5A62-4A91-9EBC-0D3EB839BB08}" type="datetimeFigureOut">
              <a:rPr lang="zh-CN" altLang="en-US" smtClean="0"/>
              <a:t>2020/12/09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E8F9D5B-76B9-43DA-96D0-287C57FEC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9A902C-4A84-4932-A5AD-97BAF0B9E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BFA89-2C62-4F5B-A120-C12CA140DF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531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FC6C88-C807-4D30-AC00-DB3FCDC3A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D129DC-D5E2-4ED2-9F1F-9A3DA4E16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A04406-FD2D-4DCD-A320-849F19EBF4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A76EA06-D519-4460-BBE1-13FDDD447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19B3-5A62-4A91-9EBC-0D3EB839BB08}" type="datetimeFigureOut">
              <a:rPr lang="zh-CN" altLang="en-US" smtClean="0"/>
              <a:t>2020/12/09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3C1D69-B18D-4FAF-A54D-B1B2DD2ED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BC4E6D-3B99-424B-8513-0F6E2305F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BFA89-2C62-4F5B-A120-C12CA140DF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4846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41854F-CF0A-4A08-9D6B-A1C4D6666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53175BD-080C-4545-A103-3012F9A2CB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6F33347-B0D4-4AF2-91CC-4569056B2C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74A70B-AFBE-4837-A08F-8303EA0BC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19B3-5A62-4A91-9EBC-0D3EB839BB08}" type="datetimeFigureOut">
              <a:rPr lang="zh-CN" altLang="en-US" smtClean="0"/>
              <a:t>2020/12/09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3E537E-DB00-4A9F-8ACA-F5DF668B5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1CBA1AB-3791-4862-84F2-5D2DEE8D9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BFA89-2C62-4F5B-A120-C12CA140DF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424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2B59BA1-BF0D-4268-8EA3-BF32218B0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0BDF0B-A690-4B58-ACB9-C0BB27240A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D14C1C-5A2A-4C10-A6BC-D0939578D6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319B3-5A62-4A91-9EBC-0D3EB839BB08}" type="datetimeFigureOut">
              <a:rPr lang="zh-CN" altLang="en-US" smtClean="0"/>
              <a:t>2020/12/09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AF8825-5A68-478E-98F5-C8C38E0A5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18D1AC-5348-44DC-B5F1-FA7B3E4E22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BFA89-2C62-4F5B-A120-C12CA140DF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32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54CB211A-C18A-4713-954E-C4C18DAE8039}"/>
              </a:ext>
            </a:extLst>
          </p:cNvPr>
          <p:cNvCxnSpPr>
            <a:cxnSpLocks/>
          </p:cNvCxnSpPr>
          <p:nvPr/>
        </p:nvCxnSpPr>
        <p:spPr>
          <a:xfrm flipV="1">
            <a:off x="-6816" y="650646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DD96C6CB-3F86-4B33-9392-EBDF8030B647}"/>
              </a:ext>
            </a:extLst>
          </p:cNvPr>
          <p:cNvSpPr txBox="1"/>
          <p:nvPr/>
        </p:nvSpPr>
        <p:spPr>
          <a:xfrm>
            <a:off x="4191" y="-2013"/>
            <a:ext cx="1218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Phase3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D2BF7A3-C20D-41CD-BBE7-AAB62235FCB1}"/>
                  </a:ext>
                </a:extLst>
              </p:cNvPr>
              <p:cNvSpPr txBox="1"/>
              <p:nvPr/>
            </p:nvSpPr>
            <p:spPr>
              <a:xfrm>
                <a:off x="435221" y="968432"/>
                <a:ext cx="4640976" cy="39052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图中两个红色点，十八个绿色点共二十个点构成一个原胞，格点编号为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至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19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；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图中实线和虚线分别代表原胞内部和原胞之间的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hopping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sSubSup>
                      <m:sSubSup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ϯ</m:t>
                        </m:r>
                      </m:sup>
                    </m:sSubSup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=−1/</m:t>
                    </m:r>
                    <m:sSubSup>
                      <m:sSubSup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表示第</a:t>
                </a:r>
                <a:r>
                  <a:rPr lang="en-US" altLang="zh-CN" sz="2400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个格点到第</a:t>
                </a:r>
                <a:r>
                  <a:rPr lang="en-US" altLang="zh-CN" sz="2400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j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个格点的距离，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𝜎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是自旋指标。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D2BF7A3-C20D-41CD-BBE7-AAB62235F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21" y="968432"/>
                <a:ext cx="4640976" cy="3905236"/>
              </a:xfrm>
              <a:prstGeom prst="rect">
                <a:avLst/>
              </a:prstGeom>
              <a:blipFill>
                <a:blip r:embed="rId2"/>
                <a:stretch>
                  <a:fillRect l="-1706" t="-625" b="-21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9A8C94C6-FC06-4F99-A3F7-1A14B5E60960}"/>
              </a:ext>
            </a:extLst>
          </p:cNvPr>
          <p:cNvGrpSpPr/>
          <p:nvPr/>
        </p:nvGrpSpPr>
        <p:grpSpPr>
          <a:xfrm>
            <a:off x="6768171" y="4408609"/>
            <a:ext cx="4652082" cy="2369299"/>
            <a:chOff x="7235118" y="4236718"/>
            <a:chExt cx="4652082" cy="2369299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EB91D0CA-BA31-4C09-9EA8-2B2CAB4C2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11" b="51472"/>
            <a:stretch/>
          </p:blipFill>
          <p:spPr>
            <a:xfrm>
              <a:off x="9605025" y="4318126"/>
              <a:ext cx="2282175" cy="2287891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A1421CB-BB80-48EA-BEF7-DF1DCBC587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29" t="50000"/>
            <a:stretch/>
          </p:blipFill>
          <p:spPr>
            <a:xfrm>
              <a:off x="7235118" y="4236718"/>
              <a:ext cx="2358900" cy="2369297"/>
            </a:xfrm>
            <a:prstGeom prst="rect">
              <a:avLst/>
            </a:prstGeom>
          </p:spPr>
        </p:pic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7405444F-0B32-43C3-B844-10864A4482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2" r="13673"/>
          <a:stretch/>
        </p:blipFill>
        <p:spPr>
          <a:xfrm>
            <a:off x="5004027" y="9957"/>
            <a:ext cx="7200000" cy="487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46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C4E9627-E465-40EA-A6DF-B79C6BA3877B}"/>
              </a:ext>
            </a:extLst>
          </p:cNvPr>
          <p:cNvCxnSpPr>
            <a:cxnSpLocks/>
          </p:cNvCxnSpPr>
          <p:nvPr/>
        </p:nvCxnSpPr>
        <p:spPr>
          <a:xfrm flipV="1">
            <a:off x="-6816" y="650646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859CC6F9-680B-4484-8A6B-8E5853E31847}"/>
              </a:ext>
            </a:extLst>
          </p:cNvPr>
          <p:cNvSpPr txBox="1"/>
          <p:nvPr/>
        </p:nvSpPr>
        <p:spPr>
          <a:xfrm>
            <a:off x="4191" y="-2013"/>
            <a:ext cx="1218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Phase3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21BF4B-FFC6-4E85-B33B-71EB3F634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78" y="1613436"/>
            <a:ext cx="10758080" cy="524456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E1ED5CC-C5EB-4BBA-9A33-818616D3E2F6}"/>
              </a:ext>
            </a:extLst>
          </p:cNvPr>
          <p:cNvSpPr txBox="1"/>
          <p:nvPr/>
        </p:nvSpPr>
        <p:spPr>
          <a:xfrm>
            <a:off x="2217802" y="756429"/>
            <a:ext cx="77403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态密度随着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U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的变化，每一个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U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所对应的化学势均已平移到横坐标为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的位置。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U=6.0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时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Gap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大小大约是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2.3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左右</a:t>
            </a:r>
          </a:p>
        </p:txBody>
      </p:sp>
    </p:spTree>
    <p:extLst>
      <p:ext uri="{BB962C8B-B14F-4D97-AF65-F5344CB8AC3E}">
        <p14:creationId xmlns:p14="http://schemas.microsoft.com/office/powerpoint/2010/main" val="827019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C4E9627-E465-40EA-A6DF-B79C6BA3877B}"/>
              </a:ext>
            </a:extLst>
          </p:cNvPr>
          <p:cNvCxnSpPr>
            <a:cxnSpLocks/>
          </p:cNvCxnSpPr>
          <p:nvPr/>
        </p:nvCxnSpPr>
        <p:spPr>
          <a:xfrm>
            <a:off x="-6816" y="650646"/>
            <a:ext cx="5172424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859CC6F9-680B-4484-8A6B-8E5853E31847}"/>
              </a:ext>
            </a:extLst>
          </p:cNvPr>
          <p:cNvSpPr txBox="1"/>
          <p:nvPr/>
        </p:nvSpPr>
        <p:spPr>
          <a:xfrm>
            <a:off x="4191" y="-2013"/>
            <a:ext cx="5172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Phase3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8653F60-32CA-49EF-AF61-45B23E93C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615" y="0"/>
            <a:ext cx="7015385" cy="342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2869B79-071E-4260-B260-C15985DAA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608" y="3420000"/>
            <a:ext cx="7015385" cy="342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E445B7C-E435-4A4E-BB5A-A2FB778F9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848" y="2054079"/>
            <a:ext cx="3477110" cy="441069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AEBCFD6-3A90-4195-AE34-AAF1302E574F}"/>
              </a:ext>
            </a:extLst>
          </p:cNvPr>
          <p:cNvSpPr txBox="1"/>
          <p:nvPr/>
        </p:nvSpPr>
        <p:spPr>
          <a:xfrm>
            <a:off x="925030" y="724311"/>
            <a:ext cx="36065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U=6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时各格点的局域态密度，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sub-figure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上的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index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与原胞内格点编号相对应，橙色虚线对应半满时的化学势位置。</a:t>
            </a:r>
          </a:p>
        </p:txBody>
      </p:sp>
    </p:spTree>
    <p:extLst>
      <p:ext uri="{BB962C8B-B14F-4D97-AF65-F5344CB8AC3E}">
        <p14:creationId xmlns:p14="http://schemas.microsoft.com/office/powerpoint/2010/main" val="992092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C4E9627-E465-40EA-A6DF-B79C6BA3877B}"/>
              </a:ext>
            </a:extLst>
          </p:cNvPr>
          <p:cNvCxnSpPr>
            <a:cxnSpLocks/>
          </p:cNvCxnSpPr>
          <p:nvPr/>
        </p:nvCxnSpPr>
        <p:spPr>
          <a:xfrm flipV="1">
            <a:off x="-6816" y="650646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859CC6F9-680B-4484-8A6B-8E5853E31847}"/>
              </a:ext>
            </a:extLst>
          </p:cNvPr>
          <p:cNvSpPr txBox="1"/>
          <p:nvPr/>
        </p:nvSpPr>
        <p:spPr>
          <a:xfrm>
            <a:off x="4191" y="-2013"/>
            <a:ext cx="1218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Phase3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FF7A30D-8ECD-49D5-8F78-283C6126E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16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92AB1A76-7A97-406E-B837-BC0EA7463A8C}"/>
              </a:ext>
            </a:extLst>
          </p:cNvPr>
          <p:cNvCxnSpPr>
            <a:cxnSpLocks/>
          </p:cNvCxnSpPr>
          <p:nvPr/>
        </p:nvCxnSpPr>
        <p:spPr>
          <a:xfrm flipV="1">
            <a:off x="-6816" y="650646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9CE3B009-CC79-45AF-8CDF-A43D92A6B92F}"/>
              </a:ext>
            </a:extLst>
          </p:cNvPr>
          <p:cNvSpPr txBox="1"/>
          <p:nvPr/>
        </p:nvSpPr>
        <p:spPr>
          <a:xfrm>
            <a:off x="4191" y="-2013"/>
            <a:ext cx="1218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Phase1 and Phase2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393728F-D9DE-4ACB-9F11-A0A6813F2B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8" r="22781"/>
          <a:stretch/>
        </p:blipFill>
        <p:spPr>
          <a:xfrm>
            <a:off x="3788218" y="1312871"/>
            <a:ext cx="4650833" cy="42322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50F1E97-710A-4A73-8C35-80FB580A1AF0}"/>
                  </a:ext>
                </a:extLst>
              </p:cNvPr>
              <p:cNvSpPr txBox="1"/>
              <p:nvPr/>
            </p:nvSpPr>
            <p:spPr>
              <a:xfrm>
                <a:off x="248010" y="856177"/>
                <a:ext cx="3312160" cy="5783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图中一个红色点，十二个黑色点共十三个点构成一个原胞，格点编号为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至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12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；</a:t>
                </a:r>
                <a:endPara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图中的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hopping(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实线和虚线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sSubSup>
                      <m:sSubSup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ϯ</m:t>
                        </m:r>
                      </m:sup>
                    </m:sSubSup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=−1/</m:t>
                    </m:r>
                    <m:sSubSup>
                      <m:sSubSup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表示第</a:t>
                </a:r>
                <a:r>
                  <a:rPr lang="en-US" altLang="zh-CN" sz="2000" b="1" i="1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个格点到第</a:t>
                </a:r>
                <a:r>
                  <a:rPr lang="en-US" altLang="zh-CN" sz="2000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j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个格点的距离，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𝜎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为自旋指标；</a:t>
                </a:r>
                <a:endPara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最右边的图是紧束缚模型能带，绿色虚线是半满时的化学势位置。</a:t>
                </a:r>
                <a:endPara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50F1E97-710A-4A73-8C35-80FB580A1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0" y="856177"/>
                <a:ext cx="3312160" cy="5783635"/>
              </a:xfrm>
              <a:prstGeom prst="rect">
                <a:avLst/>
              </a:prstGeom>
              <a:blipFill>
                <a:blip r:embed="rId3"/>
                <a:stretch>
                  <a:fillRect l="-1657" r="-1842" b="-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19989CE7-DE2F-41CF-8908-802CABD4D2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790" y="0"/>
            <a:ext cx="3547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79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2D63246B-620B-4314-B50C-51A326FFC8EE}"/>
              </a:ext>
            </a:extLst>
          </p:cNvPr>
          <p:cNvCxnSpPr>
            <a:cxnSpLocks/>
          </p:cNvCxnSpPr>
          <p:nvPr/>
        </p:nvCxnSpPr>
        <p:spPr>
          <a:xfrm flipV="1">
            <a:off x="-6816" y="650646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C306EB64-49EA-4E40-BF91-5E64321844BD}"/>
              </a:ext>
            </a:extLst>
          </p:cNvPr>
          <p:cNvSpPr txBox="1"/>
          <p:nvPr/>
        </p:nvSpPr>
        <p:spPr>
          <a:xfrm>
            <a:off x="4191" y="-2013"/>
            <a:ext cx="1218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Phase1 and Phase2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4F7B916-C3CA-4E79-98C6-6EAAC7CAD398}"/>
              </a:ext>
            </a:extLst>
          </p:cNvPr>
          <p:cNvGrpSpPr/>
          <p:nvPr/>
        </p:nvGrpSpPr>
        <p:grpSpPr>
          <a:xfrm>
            <a:off x="4500001" y="801712"/>
            <a:ext cx="7691999" cy="5760000"/>
            <a:chOff x="0" y="900000"/>
            <a:chExt cx="7691999" cy="576000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E1B03A9-78E1-40DF-9993-D3FA17077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2000" y="3780000"/>
              <a:ext cx="3839999" cy="28800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C6F22B1-47BD-4E65-A982-0223FA70A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00000"/>
              <a:ext cx="3839999" cy="2880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93CC3FCD-3124-47F3-B877-4BF9D74BA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2000" y="900000"/>
              <a:ext cx="3839999" cy="288000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8845FB3-B8E7-467E-A36E-6FEB8B917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780000"/>
              <a:ext cx="3839999" cy="2880000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0CE04C9E-D904-466D-A4B9-F324A2083C5B}"/>
              </a:ext>
            </a:extLst>
          </p:cNvPr>
          <p:cNvSpPr txBox="1"/>
          <p:nvPr/>
        </p:nvSpPr>
        <p:spPr>
          <a:xfrm>
            <a:off x="410432" y="1100716"/>
            <a:ext cx="3860800" cy="5161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紧束缚模型原胞中不同点的局域态密度，其中</a:t>
            </a:r>
            <a:r>
              <a:rPr lang="en-US" altLang="zh-CN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</a:t>
            </a:r>
            <a:r>
              <a:rPr lang="zh-CN" altLang="en-US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9</a:t>
            </a:r>
            <a:r>
              <a:rPr lang="zh-CN" altLang="en-US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11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这些点的局域态密度相同，</a:t>
            </a:r>
            <a:r>
              <a:rPr lang="en-US" altLang="zh-CN" sz="28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8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8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8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8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局域态密度相同，</a:t>
            </a:r>
            <a:r>
              <a:rPr lang="en-US" altLang="zh-CN" sz="28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8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8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en-US" sz="28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8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局域态密度相同。绿色虚线是半满时的化学势位置。</a:t>
            </a:r>
          </a:p>
        </p:txBody>
      </p:sp>
    </p:spTree>
    <p:extLst>
      <p:ext uri="{BB962C8B-B14F-4D97-AF65-F5344CB8AC3E}">
        <p14:creationId xmlns:p14="http://schemas.microsoft.com/office/powerpoint/2010/main" val="2659065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D875CD5-8E05-41EE-B84C-8245B80C1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594" y="2159231"/>
            <a:ext cx="7503406" cy="365791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493A5FB-8B7D-4E92-802F-802468E173E3}"/>
              </a:ext>
            </a:extLst>
          </p:cNvPr>
          <p:cNvSpPr txBox="1"/>
          <p:nvPr/>
        </p:nvSpPr>
        <p:spPr>
          <a:xfrm>
            <a:off x="5392297" y="1070041"/>
            <a:ext cx="609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紧束缚模型各点局域态密度的平均值，绿色虚线是半满时的化学势位置。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467455D-2917-48D2-B76E-30E00DD8AAA0}"/>
              </a:ext>
            </a:extLst>
          </p:cNvPr>
          <p:cNvCxnSpPr>
            <a:cxnSpLocks/>
          </p:cNvCxnSpPr>
          <p:nvPr/>
        </p:nvCxnSpPr>
        <p:spPr>
          <a:xfrm flipV="1">
            <a:off x="-6816" y="650646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24EA7C5C-4E7D-4B58-A6B5-76299BDCE07C}"/>
              </a:ext>
            </a:extLst>
          </p:cNvPr>
          <p:cNvSpPr txBox="1"/>
          <p:nvPr/>
        </p:nvSpPr>
        <p:spPr>
          <a:xfrm>
            <a:off x="4191" y="-2013"/>
            <a:ext cx="1218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Phase1 and Phase2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0082774-B40F-467B-922E-1C1F1212F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25" y="2159231"/>
            <a:ext cx="3957023" cy="350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56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6E23FC1-1BAD-4CE0-AA96-BAFE8CEDF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751" y="1829033"/>
            <a:ext cx="9722498" cy="4739718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37707962-C343-4B7A-AA34-CE8145470E49}"/>
              </a:ext>
            </a:extLst>
          </p:cNvPr>
          <p:cNvCxnSpPr>
            <a:cxnSpLocks/>
          </p:cNvCxnSpPr>
          <p:nvPr/>
        </p:nvCxnSpPr>
        <p:spPr>
          <a:xfrm flipV="1">
            <a:off x="-6816" y="650646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7E5C00C5-E6F7-4987-9B70-DDAF42791845}"/>
              </a:ext>
            </a:extLst>
          </p:cNvPr>
          <p:cNvSpPr txBox="1"/>
          <p:nvPr/>
        </p:nvSpPr>
        <p:spPr>
          <a:xfrm>
            <a:off x="4191" y="-2013"/>
            <a:ext cx="1218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Phase1 and Phase2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AE2AD34-DEFF-4D4F-BDEA-C0462D366920}"/>
              </a:ext>
            </a:extLst>
          </p:cNvPr>
          <p:cNvSpPr txBox="1"/>
          <p:nvPr/>
        </p:nvSpPr>
        <p:spPr>
          <a:xfrm>
            <a:off x="3184816" y="1122210"/>
            <a:ext cx="5806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平均态密度随着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U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的变化，化学势位置已经平移到图中横轴零的位置。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U=6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时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Gap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大小大约是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3.9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69727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457D755-51D6-4DCD-B68C-6D11F7179BF7}"/>
              </a:ext>
            </a:extLst>
          </p:cNvPr>
          <p:cNvCxnSpPr>
            <a:cxnSpLocks/>
          </p:cNvCxnSpPr>
          <p:nvPr/>
        </p:nvCxnSpPr>
        <p:spPr>
          <a:xfrm flipV="1">
            <a:off x="-6816" y="650646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931CA588-D773-49EC-95E3-32DA5794B514}"/>
              </a:ext>
            </a:extLst>
          </p:cNvPr>
          <p:cNvSpPr txBox="1"/>
          <p:nvPr/>
        </p:nvSpPr>
        <p:spPr>
          <a:xfrm>
            <a:off x="4191" y="-2013"/>
            <a:ext cx="1218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Phase1 and Phase2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5AE1A34-A6B8-404E-8767-32A170CC7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411" y="2961831"/>
            <a:ext cx="7763309" cy="37846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0C8402E-598C-4E4E-B8D7-C6B270D0A429}"/>
                  </a:ext>
                </a:extLst>
              </p:cNvPr>
              <p:cNvSpPr txBox="1"/>
              <p:nvPr/>
            </p:nvSpPr>
            <p:spPr>
              <a:xfrm>
                <a:off x="2621280" y="821501"/>
                <a:ext cx="6451600" cy="2140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蓝线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=−1/</m:t>
                    </m:r>
                    <m:sSubSup>
                      <m:sSub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zh-CN" altLang="en-US" sz="1600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=6.0</m:t>
                    </m:r>
                  </m:oMath>
                </a14:m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；</a:t>
                </a:r>
                <a:endParaRPr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橙线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</a:rPr>
                      <m:t>rand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𝑜𝑚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/</m:t>
                    </m:r>
                    <m:sSubSup>
                      <m:sSub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zh-CN" altLang="en-US" sz="1600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=6.0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</a:rPr>
                      <m:t>random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∈[0.95, 1.05)</m:t>
                    </m:r>
                  </m:oMath>
                </a14:m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；</a:t>
                </a:r>
                <a:endParaRPr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绿线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</a:rPr>
                      <m:t>rand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𝑜𝑚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/</m:t>
                    </m:r>
                    <m:sSubSup>
                      <m:sSub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zh-CN" altLang="en-US" sz="1600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=6.0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</a:rPr>
                      <m:t>random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∈[0.9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1.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；</a:t>
                </a:r>
                <a:endParaRPr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红线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</a:rPr>
                      <m:t>rand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𝑜𝑚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/</m:t>
                    </m:r>
                    <m:sSubSup>
                      <m:sSub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zh-CN" altLang="en-US" sz="1600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=6.0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</a:rPr>
                      <m:t>random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∈[0.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1.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；</a:t>
                </a:r>
                <a:endParaRPr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紫线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</a:rPr>
                      <m:t>rand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𝑜𝑚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/</m:t>
                    </m:r>
                    <m:sSubSup>
                      <m:sSub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zh-CN" altLang="en-US" sz="1600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=6.0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</a:rPr>
                      <m:t>random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∈[0.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1.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；</a:t>
                </a:r>
                <a:endParaRPr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绛红线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</a:rPr>
                      <m:t>rand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𝑜𝑚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/</m:t>
                    </m:r>
                    <m:sSubSup>
                      <m:sSub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zh-CN" altLang="en-US" sz="1600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=6.0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</a:rPr>
                      <m:t>random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∈[0.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1.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；</a:t>
                </a:r>
                <a:endParaRPr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品红线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</a:rPr>
                      <m:t>rand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𝑜𝑚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/</m:t>
                    </m:r>
                    <m:sSubSup>
                      <m:sSub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zh-CN" altLang="en-US" sz="1600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=6.0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</a:rPr>
                      <m:t>random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∈[0.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1.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。</a:t>
                </a:r>
                <a:endParaRPr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0C8402E-598C-4E4E-B8D7-C6B270D0A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280" y="821501"/>
                <a:ext cx="6451600" cy="2140330"/>
              </a:xfrm>
              <a:prstGeom prst="rect">
                <a:avLst/>
              </a:prstGeom>
              <a:blipFill>
                <a:blip r:embed="rId3"/>
                <a:stretch>
                  <a:fillRect l="-378" t="-8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9317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776500C-B2F5-4D96-BD8E-84B4C6BEC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480" y="1663748"/>
            <a:ext cx="4297689" cy="384048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7AB9D9F-E625-44C1-8D57-ECD86A376E41}"/>
              </a:ext>
            </a:extLst>
          </p:cNvPr>
          <p:cNvSpPr txBox="1"/>
          <p:nvPr/>
        </p:nvSpPr>
        <p:spPr>
          <a:xfrm>
            <a:off x="4191" y="100628"/>
            <a:ext cx="1218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Phase1 and Phase2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AC7D048B-B1B7-48E1-BA15-32C230F5860B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7C12E66-9F1C-4A1B-BCD1-4EA74E7F4670}"/>
                  </a:ext>
                </a:extLst>
              </p:cNvPr>
              <p:cNvSpPr txBox="1"/>
              <p:nvPr/>
            </p:nvSpPr>
            <p:spPr>
              <a:xfrm>
                <a:off x="110816" y="1380504"/>
                <a:ext cx="3657600" cy="4406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图中一个红色点，十二个黑色点共十三个点构成一个原胞，格点编号为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至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12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；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图中的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hopping(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实线和虚线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sSubSup>
                      <m:sSubSup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ϯ</m:t>
                        </m:r>
                      </m:sup>
                    </m:sSubSup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=−1/</m:t>
                    </m:r>
                    <m:sSubSup>
                      <m:sSubSup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表示第</a:t>
                </a:r>
                <a:r>
                  <a:rPr lang="en-US" altLang="zh-CN" sz="2400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个格点到第</a:t>
                </a:r>
                <a:r>
                  <a:rPr lang="en-US" altLang="zh-CN" sz="2400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j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个格点的距离，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𝜎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为自旋指标。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7C12E66-9F1C-4A1B-BCD1-4EA74E7F4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16" y="1380504"/>
                <a:ext cx="3657600" cy="4406976"/>
              </a:xfrm>
              <a:prstGeom prst="rect">
                <a:avLst/>
              </a:prstGeom>
              <a:blipFill>
                <a:blip r:embed="rId3"/>
                <a:stretch>
                  <a:fillRect l="-2167" t="-553" r="-1833" b="-17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B1BAEBE2-A15F-4A5B-92BF-813F94E0BA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20"/>
          <a:stretch/>
        </p:blipFill>
        <p:spPr>
          <a:xfrm>
            <a:off x="7829161" y="1468319"/>
            <a:ext cx="4353623" cy="423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53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6CD4F17-50BE-473F-853C-C72176DCB900}"/>
              </a:ext>
            </a:extLst>
          </p:cNvPr>
          <p:cNvSpPr txBox="1"/>
          <p:nvPr/>
        </p:nvSpPr>
        <p:spPr>
          <a:xfrm>
            <a:off x="4191" y="100628"/>
            <a:ext cx="1218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Phase1 and Phase2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EDE9936-87B8-4103-A5DA-CC3B99959333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5863CD3B-F9A5-4BA5-A2B5-3496C90D5AA3}"/>
              </a:ext>
            </a:extLst>
          </p:cNvPr>
          <p:cNvSpPr txBox="1"/>
          <p:nvPr/>
        </p:nvSpPr>
        <p:spPr>
          <a:xfrm>
            <a:off x="5270377" y="1368941"/>
            <a:ext cx="5955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紧束缚模型的能带以及总的态密度，图中红色虚线对应着半满时的化学势位置。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A9ACFAB-862D-4560-9BC7-E64771155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259" y="2415656"/>
            <a:ext cx="8009525" cy="355978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6E74949-C636-4B14-A2E5-1DB8B87D7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16" y="843783"/>
            <a:ext cx="4314656" cy="600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46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74B30D82-9A7D-4BFE-8537-016FF391A175}"/>
              </a:ext>
            </a:extLst>
          </p:cNvPr>
          <p:cNvCxnSpPr>
            <a:cxnSpLocks/>
          </p:cNvCxnSpPr>
          <p:nvPr/>
        </p:nvCxnSpPr>
        <p:spPr>
          <a:xfrm flipV="1">
            <a:off x="-6816" y="650646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615FA325-7639-4CC4-90BA-C028C719F41B}"/>
              </a:ext>
            </a:extLst>
          </p:cNvPr>
          <p:cNvSpPr txBox="1"/>
          <p:nvPr/>
        </p:nvSpPr>
        <p:spPr>
          <a:xfrm>
            <a:off x="4191" y="-2013"/>
            <a:ext cx="1218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Phase3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834B9C0-B53A-42FC-99A8-1705C6170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71" y="886406"/>
            <a:ext cx="2869812" cy="5832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872111D-D9B0-4FE4-A182-F3D347B45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383" y="2398406"/>
            <a:ext cx="8861539" cy="4320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D6099AA-D90A-4248-9D5F-136831B511EA}"/>
              </a:ext>
            </a:extLst>
          </p:cNvPr>
          <p:cNvSpPr txBox="1"/>
          <p:nvPr/>
        </p:nvSpPr>
        <p:spPr>
          <a:xfrm>
            <a:off x="4458655" y="1079562"/>
            <a:ext cx="60289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紧束缚模型的能带以及各格点的平均态密度，图中绿色虚线对应着半满时的化学势位置。从图中可以看出系统是一个能带绝缘体。</a:t>
            </a:r>
          </a:p>
        </p:txBody>
      </p:sp>
    </p:spTree>
    <p:extLst>
      <p:ext uri="{BB962C8B-B14F-4D97-AF65-F5344CB8AC3E}">
        <p14:creationId xmlns:p14="http://schemas.microsoft.com/office/powerpoint/2010/main" val="3708561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407D4FA-D27A-44AE-88E8-D9518A135D4E}"/>
              </a:ext>
            </a:extLst>
          </p:cNvPr>
          <p:cNvSpPr txBox="1"/>
          <p:nvPr/>
        </p:nvSpPr>
        <p:spPr>
          <a:xfrm>
            <a:off x="4191" y="100628"/>
            <a:ext cx="1218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Phase1 and Phase2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B3FE6B5-164B-4724-93F1-8B4368E03DC1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132B66A4-D3D1-4FA5-A194-BCE918B77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16" y="796940"/>
            <a:ext cx="9681212" cy="430276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066328A-802D-4339-9ED2-EAF95D9BC003}"/>
              </a:ext>
            </a:extLst>
          </p:cNvPr>
          <p:cNvSpPr txBox="1"/>
          <p:nvPr/>
        </p:nvSpPr>
        <p:spPr>
          <a:xfrm>
            <a:off x="380179" y="5143815"/>
            <a:ext cx="54719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紧束缚模型各格点的局域态密度，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sub-figure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上的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index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与原胞内格点编号相对应，红色虚线对应半满时的化学势位置。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91702C3-D090-462C-894B-2A9BF38CD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400" y="3499799"/>
            <a:ext cx="4165600" cy="335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401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2B63DA0-ECAB-46AF-B0A7-094CF7645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1" y="1738000"/>
            <a:ext cx="11520000" cy="512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7D936B7-76B1-48AF-8FBD-64EB23782508}"/>
              </a:ext>
            </a:extLst>
          </p:cNvPr>
          <p:cNvSpPr txBox="1"/>
          <p:nvPr/>
        </p:nvSpPr>
        <p:spPr>
          <a:xfrm>
            <a:off x="4191" y="100628"/>
            <a:ext cx="1218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Phase1 and Phase2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11CD436-E0BC-43B5-83C0-04B1D3281DF0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73EC71C7-CBBC-4DA5-93CE-4B864D5EE131}"/>
              </a:ext>
            </a:extLst>
          </p:cNvPr>
          <p:cNvSpPr txBox="1"/>
          <p:nvPr/>
        </p:nvSpPr>
        <p:spPr>
          <a:xfrm>
            <a:off x="1355631" y="919499"/>
            <a:ext cx="100946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态密度随着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U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的变化，每一个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U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所对应的化学势均已平移到横坐标为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的位置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U=6.0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时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Gap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大小大约是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3.84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左右</a:t>
            </a:r>
          </a:p>
        </p:txBody>
      </p:sp>
    </p:spTree>
    <p:extLst>
      <p:ext uri="{BB962C8B-B14F-4D97-AF65-F5344CB8AC3E}">
        <p14:creationId xmlns:p14="http://schemas.microsoft.com/office/powerpoint/2010/main" val="517819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202FAC2-7843-4496-8D51-9AE7050E1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6940"/>
            <a:ext cx="9720000" cy="432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691E864-9862-4969-9B9D-68D72CB98E83}"/>
              </a:ext>
            </a:extLst>
          </p:cNvPr>
          <p:cNvSpPr txBox="1"/>
          <p:nvPr/>
        </p:nvSpPr>
        <p:spPr>
          <a:xfrm>
            <a:off x="4191" y="100628"/>
            <a:ext cx="1218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Phase1 and Phase2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D906C92-AD55-486E-B168-D251BFE299FF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8EB12282-CEE6-4B37-8BCF-3C0C1AE7FC72}"/>
              </a:ext>
            </a:extLst>
          </p:cNvPr>
          <p:cNvSpPr txBox="1"/>
          <p:nvPr/>
        </p:nvSpPr>
        <p:spPr>
          <a:xfrm>
            <a:off x="1070388" y="5042258"/>
            <a:ext cx="5675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U=6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时各格点的局域态密度，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sub-figure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上的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index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与原胞内格点编号相对应，红色虚线对应半满时的化学势位置。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6DE8A60-236D-4535-8143-F299D4C6C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280" y="3502401"/>
            <a:ext cx="3953184" cy="333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7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42CF3DB-81AD-41A1-897B-3152ED388162}"/>
              </a:ext>
            </a:extLst>
          </p:cNvPr>
          <p:cNvSpPr txBox="1"/>
          <p:nvPr/>
        </p:nvSpPr>
        <p:spPr>
          <a:xfrm>
            <a:off x="4191" y="100628"/>
            <a:ext cx="1218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Phase1 and Phase2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7661E26-83F3-461C-B84E-88CC5D278A51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58639FD-B1AD-48E7-92AA-83598D33559A}"/>
                  </a:ext>
                </a:extLst>
              </p:cNvPr>
              <p:cNvSpPr txBox="1"/>
              <p:nvPr/>
            </p:nvSpPr>
            <p:spPr>
              <a:xfrm>
                <a:off x="1915160" y="865211"/>
                <a:ext cx="8402320" cy="892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/>
                  <a:t>Hopping</a:t>
                </a:r>
                <a:r>
                  <a:rPr lang="zh-CN" altLang="en-US" sz="2400" dirty="0"/>
                  <a:t>取随机值时态密度随着</a:t>
                </a:r>
                <a:r>
                  <a:rPr lang="en-US" altLang="zh-CN" sz="2400" dirty="0"/>
                  <a:t>U</a:t>
                </a:r>
                <a:r>
                  <a:rPr lang="zh-CN" altLang="en-US" sz="2400" dirty="0"/>
                  <a:t>的变化</a:t>
                </a:r>
                <a:endParaRPr lang="en-US" altLang="zh-CN" sz="24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𝒓𝒂𝒏𝒅𝒐𝒎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bSup>
                      <m:sSubSup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，其中</a:t>
                </a:r>
                <a:r>
                  <a:rPr lang="en-US" altLang="zh-CN" sz="24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在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[0.95, 1.05)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之间随机取值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58639FD-B1AD-48E7-92AA-83598D335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160" y="865211"/>
                <a:ext cx="8402320" cy="892809"/>
              </a:xfrm>
              <a:prstGeom prst="rect">
                <a:avLst/>
              </a:prstGeom>
              <a:blipFill>
                <a:blip r:embed="rId2"/>
                <a:stretch>
                  <a:fillRect t="-4795" r="-145" b="-102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DF52A240-D4EC-419A-9EF7-164726EF3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20" y="1738972"/>
            <a:ext cx="11520000" cy="5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47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A62FDD4-2E97-4ECA-BC5C-F89E1C86AB23}"/>
              </a:ext>
            </a:extLst>
          </p:cNvPr>
          <p:cNvSpPr txBox="1"/>
          <p:nvPr/>
        </p:nvSpPr>
        <p:spPr>
          <a:xfrm>
            <a:off x="4191" y="100628"/>
            <a:ext cx="1218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Phase1 and Phase2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5DE4E6FD-91FD-45A8-8C03-C45F43951BD9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A922FF1-4A96-4711-A721-09AEA8400B64}"/>
                  </a:ext>
                </a:extLst>
              </p:cNvPr>
              <p:cNvSpPr txBox="1"/>
              <p:nvPr/>
            </p:nvSpPr>
            <p:spPr>
              <a:xfrm>
                <a:off x="1915160" y="865211"/>
                <a:ext cx="8402320" cy="892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/>
                  <a:t>Hopping</a:t>
                </a:r>
                <a:r>
                  <a:rPr lang="zh-CN" altLang="en-US" sz="2400" dirty="0"/>
                  <a:t>取随机值时态密度随着</a:t>
                </a:r>
                <a:r>
                  <a:rPr lang="en-US" altLang="zh-CN" sz="2400" dirty="0"/>
                  <a:t>U</a:t>
                </a:r>
                <a:r>
                  <a:rPr lang="zh-CN" altLang="en-US" sz="2400" dirty="0"/>
                  <a:t>的变化</a:t>
                </a:r>
                <a:endParaRPr lang="en-US" altLang="zh-CN" sz="24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𝒓𝒂𝒏𝒅𝒐𝒎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bSup>
                      <m:sSubSup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，其中</a:t>
                </a:r>
                <a:r>
                  <a:rPr lang="en-US" altLang="zh-CN" sz="24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在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[0.7, 1.3)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之间随机取值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A922FF1-4A96-4711-A721-09AEA8400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160" y="865211"/>
                <a:ext cx="8402320" cy="892809"/>
              </a:xfrm>
              <a:prstGeom prst="rect">
                <a:avLst/>
              </a:prstGeom>
              <a:blipFill>
                <a:blip r:embed="rId2"/>
                <a:stretch>
                  <a:fillRect t="-4795" b="-102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4BF736B9-566D-4A91-B220-02793B2F94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84" y="1758020"/>
            <a:ext cx="11520000" cy="5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54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6BE1781-34FB-4C68-ACD8-D3538CECB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51" y="2956552"/>
            <a:ext cx="8778258" cy="390144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19E8BFC-12B3-4101-91AE-BBE49EC1B608}"/>
              </a:ext>
            </a:extLst>
          </p:cNvPr>
          <p:cNvSpPr txBox="1"/>
          <p:nvPr/>
        </p:nvSpPr>
        <p:spPr>
          <a:xfrm>
            <a:off x="4191" y="100628"/>
            <a:ext cx="1218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Phase1 and Phase2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B893745-4099-4A03-BE9D-49AC78C0838A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544AAA7-D41F-4A3B-834A-A33E233208E1}"/>
                  </a:ext>
                </a:extLst>
              </p:cNvPr>
              <p:cNvSpPr txBox="1"/>
              <p:nvPr/>
            </p:nvSpPr>
            <p:spPr>
              <a:xfrm>
                <a:off x="2621280" y="821501"/>
                <a:ext cx="6451600" cy="2140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蓝线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=−1/</m:t>
                    </m:r>
                    <m:sSubSup>
                      <m:sSub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zh-CN" altLang="en-US" sz="1600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=6.0</m:t>
                    </m:r>
                  </m:oMath>
                </a14:m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；</a:t>
                </a:r>
                <a:endParaRPr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橙线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</a:rPr>
                      <m:t>rand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𝑜𝑚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/</m:t>
                    </m:r>
                    <m:sSubSup>
                      <m:sSub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zh-CN" altLang="en-US" sz="1600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=6.0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</a:rPr>
                      <m:t>random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∈[0.95, 1.05)</m:t>
                    </m:r>
                  </m:oMath>
                </a14:m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；</a:t>
                </a:r>
                <a:endParaRPr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绿线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</a:rPr>
                      <m:t>rand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𝑜𝑚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/</m:t>
                    </m:r>
                    <m:sSubSup>
                      <m:sSub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zh-CN" altLang="en-US" sz="1600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=6.0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</a:rPr>
                      <m:t>random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∈[0.9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1.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；</a:t>
                </a:r>
                <a:endParaRPr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红线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</a:rPr>
                      <m:t>rand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𝑜𝑚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/</m:t>
                    </m:r>
                    <m:sSubSup>
                      <m:sSub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zh-CN" altLang="en-US" sz="1600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=6.0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</a:rPr>
                      <m:t>random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∈[0.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1.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；</a:t>
                </a:r>
                <a:endParaRPr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紫线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</a:rPr>
                      <m:t>rand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𝑜𝑚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/</m:t>
                    </m:r>
                    <m:sSubSup>
                      <m:sSub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zh-CN" altLang="en-US" sz="1600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=6.0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</a:rPr>
                      <m:t>random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∈[0.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1.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；</a:t>
                </a:r>
                <a:endParaRPr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绛红线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</a:rPr>
                      <m:t>rand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𝑜𝑚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/</m:t>
                    </m:r>
                    <m:sSubSup>
                      <m:sSub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zh-CN" altLang="en-US" sz="1600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=6.0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</a:rPr>
                      <m:t>random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∈[0.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1.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；</a:t>
                </a:r>
                <a:endParaRPr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品红线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</a:rPr>
                      <m:t>rand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𝑜𝑚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/</m:t>
                    </m:r>
                    <m:sSubSup>
                      <m:sSub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zh-CN" altLang="en-US" sz="1600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=6.0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</a:rPr>
                      <m:t>random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∈[0.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1.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。</a:t>
                </a:r>
                <a:endParaRPr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544AAA7-D41F-4A3B-834A-A33E23320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280" y="821501"/>
                <a:ext cx="6451600" cy="2140330"/>
              </a:xfrm>
              <a:prstGeom prst="rect">
                <a:avLst/>
              </a:prstGeom>
              <a:blipFill>
                <a:blip r:embed="rId3"/>
                <a:stretch>
                  <a:fillRect l="-378" t="-8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5318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90702DC-96D6-4D61-AD30-818DEFE354BD}"/>
              </a:ext>
            </a:extLst>
          </p:cNvPr>
          <p:cNvSpPr txBox="1"/>
          <p:nvPr/>
        </p:nvSpPr>
        <p:spPr>
          <a:xfrm>
            <a:off x="4191" y="100628"/>
            <a:ext cx="1218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Phase1 and Phase2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09C50A6-BCE2-41D0-BF9E-9F43D7849648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DD0A86E2-3B6C-4341-9556-407820C88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31" y="1738000"/>
            <a:ext cx="11520000" cy="51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58AA689-B990-4068-B955-41D1AE155C66}"/>
                  </a:ext>
                </a:extLst>
              </p:cNvPr>
              <p:cNvSpPr/>
              <p:nvPr/>
            </p:nvSpPr>
            <p:spPr>
              <a:xfrm>
                <a:off x="2361501" y="845191"/>
                <a:ext cx="7691059" cy="8928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zh-CN" sz="2400" i="1">
                        <a:latin typeface="Cambria Math" panose="02040503050406030204" pitchFamily="18" charset="0"/>
                      </a:rPr>
                      <m:t>rand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𝑜𝑚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/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=6.0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random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∈[0.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1.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时取五组随机值的结果对比，取不同随机值时态密度大体相同。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58AA689-B990-4068-B955-41D1AE155C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1501" y="845191"/>
                <a:ext cx="7691059" cy="892809"/>
              </a:xfrm>
              <a:prstGeom prst="rect">
                <a:avLst/>
              </a:prstGeom>
              <a:blipFill>
                <a:blip r:embed="rId3"/>
                <a:stretch>
                  <a:fillRect l="-1189" t="-6164" r="-2694" b="-15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0719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74B30D82-9A7D-4BFE-8537-016FF391A175}"/>
              </a:ext>
            </a:extLst>
          </p:cNvPr>
          <p:cNvCxnSpPr>
            <a:cxnSpLocks/>
          </p:cNvCxnSpPr>
          <p:nvPr/>
        </p:nvCxnSpPr>
        <p:spPr>
          <a:xfrm>
            <a:off x="-6816" y="650646"/>
            <a:ext cx="5353257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615FA325-7639-4CC4-90BA-C028C719F41B}"/>
              </a:ext>
            </a:extLst>
          </p:cNvPr>
          <p:cNvSpPr txBox="1"/>
          <p:nvPr/>
        </p:nvSpPr>
        <p:spPr>
          <a:xfrm>
            <a:off x="4191" y="-2013"/>
            <a:ext cx="477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Phase3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D6EC04B-3578-43F2-8C0E-C746AC49F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25" y="1790721"/>
            <a:ext cx="3755958" cy="50582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CA8DB96-D94F-4532-8DF0-62A589E64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615" y="3438000"/>
            <a:ext cx="7015388" cy="342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FD58BA0-42EE-40A2-B5F4-073F8FF47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424" y="-2013"/>
            <a:ext cx="7015385" cy="3420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0653C02-8202-492A-A7D9-C2CE5A6A4E55}"/>
              </a:ext>
            </a:extLst>
          </p:cNvPr>
          <p:cNvSpPr txBox="1"/>
          <p:nvPr/>
        </p:nvSpPr>
        <p:spPr>
          <a:xfrm>
            <a:off x="336144" y="775058"/>
            <a:ext cx="46673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紧束缚模型各格点的局域态密度，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sub-figure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上的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index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与原胞内格点编号相对应，绿色虚线对应半满时的化学势位置。</a:t>
            </a:r>
          </a:p>
        </p:txBody>
      </p:sp>
    </p:spTree>
    <p:extLst>
      <p:ext uri="{BB962C8B-B14F-4D97-AF65-F5344CB8AC3E}">
        <p14:creationId xmlns:p14="http://schemas.microsoft.com/office/powerpoint/2010/main" val="1009999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74B30D82-9A7D-4BFE-8537-016FF391A175}"/>
              </a:ext>
            </a:extLst>
          </p:cNvPr>
          <p:cNvCxnSpPr>
            <a:cxnSpLocks/>
          </p:cNvCxnSpPr>
          <p:nvPr/>
        </p:nvCxnSpPr>
        <p:spPr>
          <a:xfrm flipV="1">
            <a:off x="-6816" y="650646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615FA325-7639-4CC4-90BA-C028C719F41B}"/>
              </a:ext>
            </a:extLst>
          </p:cNvPr>
          <p:cNvSpPr txBox="1"/>
          <p:nvPr/>
        </p:nvSpPr>
        <p:spPr>
          <a:xfrm>
            <a:off x="4191" y="-2013"/>
            <a:ext cx="1218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Phase3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A3359A-499B-4529-9D52-25F74E8B5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00" y="1575450"/>
            <a:ext cx="10836000" cy="52825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0AB3F58-915F-4D15-9B97-1A4E26718152}"/>
              </a:ext>
            </a:extLst>
          </p:cNvPr>
          <p:cNvSpPr txBox="1"/>
          <p:nvPr/>
        </p:nvSpPr>
        <p:spPr>
          <a:xfrm>
            <a:off x="2217802" y="756429"/>
            <a:ext cx="77403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态密度随着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U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的变化，每一个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U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所对应的化学势均已平移到横坐标为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的位置。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U=6.0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时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Gap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大小大约是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2.31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左右</a:t>
            </a:r>
          </a:p>
        </p:txBody>
      </p:sp>
    </p:spTree>
    <p:extLst>
      <p:ext uri="{BB962C8B-B14F-4D97-AF65-F5344CB8AC3E}">
        <p14:creationId xmlns:p14="http://schemas.microsoft.com/office/powerpoint/2010/main" val="441296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74B30D82-9A7D-4BFE-8537-016FF391A175}"/>
              </a:ext>
            </a:extLst>
          </p:cNvPr>
          <p:cNvCxnSpPr>
            <a:cxnSpLocks/>
          </p:cNvCxnSpPr>
          <p:nvPr/>
        </p:nvCxnSpPr>
        <p:spPr>
          <a:xfrm flipV="1">
            <a:off x="-6816" y="644318"/>
            <a:ext cx="5334596" cy="6328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615FA325-7639-4CC4-90BA-C028C719F41B}"/>
              </a:ext>
            </a:extLst>
          </p:cNvPr>
          <p:cNvSpPr txBox="1"/>
          <p:nvPr/>
        </p:nvSpPr>
        <p:spPr>
          <a:xfrm>
            <a:off x="4191" y="-2013"/>
            <a:ext cx="5334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Phase3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7095A03-AC2D-43AF-82D7-603A82FAF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41" y="2304663"/>
            <a:ext cx="4118092" cy="455333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4BC0C80-8563-4C6F-816C-F27222518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424" y="9000"/>
            <a:ext cx="7015385" cy="342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2C18329-98F0-4D9C-9DE1-8381DB1597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423" y="3440013"/>
            <a:ext cx="7015385" cy="3420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C22A2F6-865F-47D3-B2E9-340F1D24CB88}"/>
              </a:ext>
            </a:extLst>
          </p:cNvPr>
          <p:cNvSpPr txBox="1"/>
          <p:nvPr/>
        </p:nvSpPr>
        <p:spPr>
          <a:xfrm>
            <a:off x="673104" y="987553"/>
            <a:ext cx="36065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U=6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时各格点的局域态密度，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sub-figure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上的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index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与原胞内格点编号相对应，橙色虚线对应半满时的化学势位置。</a:t>
            </a:r>
          </a:p>
        </p:txBody>
      </p:sp>
    </p:spTree>
    <p:extLst>
      <p:ext uri="{BB962C8B-B14F-4D97-AF65-F5344CB8AC3E}">
        <p14:creationId xmlns:p14="http://schemas.microsoft.com/office/powerpoint/2010/main" val="1428363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C4E9627-E465-40EA-A6DF-B79C6BA3877B}"/>
              </a:ext>
            </a:extLst>
          </p:cNvPr>
          <p:cNvCxnSpPr>
            <a:cxnSpLocks/>
          </p:cNvCxnSpPr>
          <p:nvPr/>
        </p:nvCxnSpPr>
        <p:spPr>
          <a:xfrm flipV="1">
            <a:off x="-6816" y="650646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859CC6F9-680B-4484-8A6B-8E5853E31847}"/>
              </a:ext>
            </a:extLst>
          </p:cNvPr>
          <p:cNvSpPr txBox="1"/>
          <p:nvPr/>
        </p:nvSpPr>
        <p:spPr>
          <a:xfrm>
            <a:off x="4191" y="-2013"/>
            <a:ext cx="1218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Phase3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22D8552-B79D-4792-9318-943760034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302" y="-2013"/>
            <a:ext cx="10941698" cy="5334077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C6C79A6D-B559-4965-87CF-DD8056AFA4C3}"/>
              </a:ext>
            </a:extLst>
          </p:cNvPr>
          <p:cNvGrpSpPr/>
          <p:nvPr/>
        </p:nvGrpSpPr>
        <p:grpSpPr>
          <a:xfrm>
            <a:off x="7530702" y="4147414"/>
            <a:ext cx="4652082" cy="2369299"/>
            <a:chOff x="7235118" y="4236718"/>
            <a:chExt cx="4652082" cy="2369299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C975A4B5-81EA-4022-8CBB-76EA99D4B8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11" b="51472"/>
            <a:stretch/>
          </p:blipFill>
          <p:spPr>
            <a:xfrm>
              <a:off x="9605025" y="4318126"/>
              <a:ext cx="2282175" cy="2287891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BDE960E-88DF-4514-941A-B9BEA11D43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29" t="50000"/>
            <a:stretch/>
          </p:blipFill>
          <p:spPr>
            <a:xfrm>
              <a:off x="7235118" y="4236718"/>
              <a:ext cx="2358900" cy="236929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A7EDE6B-361A-40EF-94DD-E6E5CAD64E67}"/>
                  </a:ext>
                </a:extLst>
              </p:cNvPr>
              <p:cNvSpPr txBox="1"/>
              <p:nvPr/>
            </p:nvSpPr>
            <p:spPr>
              <a:xfrm>
                <a:off x="300953" y="4757839"/>
                <a:ext cx="5885243" cy="19432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图中两个红色点，三个绿色点，十八个蓝色点共二十三个点构成一个原胞，格点编号为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至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22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；</a:t>
                </a:r>
                <a:endPara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图中实线和虚线分别代表原胞内部和原胞之间的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hopping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sSubSup>
                      <m:sSubSup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ϯ</m:t>
                        </m:r>
                      </m:sup>
                    </m:sSubSup>
                    <m:sSub>
                      <m:sSub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sub>
                    </m:sSub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=−1/</m:t>
                    </m:r>
                    <m:sSubSup>
                      <m:sSubSup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表示第</a:t>
                </a:r>
                <a:r>
                  <a:rPr lang="en-US" altLang="zh-CN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个格点到第</a:t>
                </a:r>
                <a:r>
                  <a:rPr lang="en-US" altLang="zh-CN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j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个格点的距离，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𝜎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是自旋指标。</a:t>
                </a:r>
                <a:endPara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A7EDE6B-361A-40EF-94DD-E6E5CAD64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53" y="4757839"/>
                <a:ext cx="5885243" cy="1943289"/>
              </a:xfrm>
              <a:prstGeom prst="rect">
                <a:avLst/>
              </a:prstGeom>
              <a:blipFill>
                <a:blip r:embed="rId4"/>
                <a:stretch>
                  <a:fillRect l="-621" t="-627" b="-12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4662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C4E9627-E465-40EA-A6DF-B79C6BA3877B}"/>
              </a:ext>
            </a:extLst>
          </p:cNvPr>
          <p:cNvCxnSpPr>
            <a:cxnSpLocks/>
          </p:cNvCxnSpPr>
          <p:nvPr/>
        </p:nvCxnSpPr>
        <p:spPr>
          <a:xfrm flipV="1">
            <a:off x="-6816" y="650646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859CC6F9-680B-4484-8A6B-8E5853E31847}"/>
              </a:ext>
            </a:extLst>
          </p:cNvPr>
          <p:cNvSpPr txBox="1"/>
          <p:nvPr/>
        </p:nvSpPr>
        <p:spPr>
          <a:xfrm>
            <a:off x="4191" y="-2013"/>
            <a:ext cx="1218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Phase3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894726-168D-4AC5-BED7-7AD3D6A3B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" y="1045028"/>
            <a:ext cx="3895077" cy="56356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042379-61B7-4DEC-ADA9-4439AB5D4C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502" y="2690014"/>
            <a:ext cx="8186056" cy="399070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BEAB560-47AB-4138-86A5-5B4B09E92592}"/>
              </a:ext>
            </a:extLst>
          </p:cNvPr>
          <p:cNvSpPr txBox="1"/>
          <p:nvPr/>
        </p:nvSpPr>
        <p:spPr>
          <a:xfrm>
            <a:off x="4458655" y="1079562"/>
            <a:ext cx="60289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紧束缚模型的能带以及各格点的平均态密度，图中绿色虚线对应着半满时的化学势位置。从图中可以看出系统是一个金属。</a:t>
            </a:r>
          </a:p>
        </p:txBody>
      </p:sp>
    </p:spTree>
    <p:extLst>
      <p:ext uri="{BB962C8B-B14F-4D97-AF65-F5344CB8AC3E}">
        <p14:creationId xmlns:p14="http://schemas.microsoft.com/office/powerpoint/2010/main" val="2135182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C4E9627-E465-40EA-A6DF-B79C6BA3877B}"/>
              </a:ext>
            </a:extLst>
          </p:cNvPr>
          <p:cNvCxnSpPr>
            <a:cxnSpLocks/>
          </p:cNvCxnSpPr>
          <p:nvPr/>
        </p:nvCxnSpPr>
        <p:spPr>
          <a:xfrm>
            <a:off x="-6816" y="650646"/>
            <a:ext cx="5172424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859CC6F9-680B-4484-8A6B-8E5853E31847}"/>
              </a:ext>
            </a:extLst>
          </p:cNvPr>
          <p:cNvSpPr txBox="1"/>
          <p:nvPr/>
        </p:nvSpPr>
        <p:spPr>
          <a:xfrm>
            <a:off x="4192" y="-2013"/>
            <a:ext cx="5172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Phase3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EC73C5A-D610-4790-8050-92C7A0BB7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615" y="9000"/>
            <a:ext cx="7015385" cy="342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EFA6CF7-A483-41FF-9515-00D2DCF2A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615" y="3440013"/>
            <a:ext cx="7015385" cy="342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8723019-5F7B-4D6F-80DB-B84E478BE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58" y="2024750"/>
            <a:ext cx="3352092" cy="483325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E28BCE1C-68EB-440F-A804-531DB33CA12B}"/>
              </a:ext>
            </a:extLst>
          </p:cNvPr>
          <p:cNvSpPr txBox="1"/>
          <p:nvPr/>
        </p:nvSpPr>
        <p:spPr>
          <a:xfrm>
            <a:off x="336144" y="775058"/>
            <a:ext cx="46673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紧束缚模型各格点的局域态密度，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sub-figure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上的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index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与原胞内格点编号相对应，绿色虚线对应半满时的化学势位置。</a:t>
            </a:r>
          </a:p>
        </p:txBody>
      </p:sp>
    </p:spTree>
    <p:extLst>
      <p:ext uri="{BB962C8B-B14F-4D97-AF65-F5344CB8AC3E}">
        <p14:creationId xmlns:p14="http://schemas.microsoft.com/office/powerpoint/2010/main" val="4211088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C4E9627-E465-40EA-A6DF-B79C6BA3877B}"/>
              </a:ext>
            </a:extLst>
          </p:cNvPr>
          <p:cNvCxnSpPr>
            <a:cxnSpLocks/>
          </p:cNvCxnSpPr>
          <p:nvPr/>
        </p:nvCxnSpPr>
        <p:spPr>
          <a:xfrm flipV="1">
            <a:off x="-6816" y="650646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859CC6F9-680B-4484-8A6B-8E5853E31847}"/>
              </a:ext>
            </a:extLst>
          </p:cNvPr>
          <p:cNvSpPr txBox="1"/>
          <p:nvPr/>
        </p:nvSpPr>
        <p:spPr>
          <a:xfrm>
            <a:off x="4191" y="-2013"/>
            <a:ext cx="1218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Phase3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E639C7-3B67-4768-92D4-31DE5CA1A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16" y="91440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391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1262</Words>
  <Application>Microsoft Office PowerPoint</Application>
  <PresentationFormat>宽屏</PresentationFormat>
  <Paragraphs>71</Paragraphs>
  <Slides>26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等线</vt:lpstr>
      <vt:lpstr>等线 Light</vt:lpstr>
      <vt:lpstr>宋体</vt:lpstr>
      <vt:lpstr>Arial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swang</dc:creator>
  <cp:lastModifiedBy>swang</cp:lastModifiedBy>
  <cp:revision>31</cp:revision>
  <dcterms:created xsi:type="dcterms:W3CDTF">2020-06-18T05:09:09Z</dcterms:created>
  <dcterms:modified xsi:type="dcterms:W3CDTF">2020-12-09T07:16:39Z</dcterms:modified>
</cp:coreProperties>
</file>